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"/>
  </p:notesMasterIdLst>
  <p:handoutMasterIdLst>
    <p:handoutMasterId r:id="rId58"/>
  </p:handoutMasterIdLst>
  <p:sldIdLst>
    <p:sldId id="334" r:id="rId3"/>
    <p:sldId id="336" r:id="rId4"/>
    <p:sldId id="271" r:id="rId5"/>
    <p:sldId id="283" r:id="rId7"/>
    <p:sldId id="409" r:id="rId8"/>
    <p:sldId id="295" r:id="rId9"/>
    <p:sldId id="342" r:id="rId10"/>
    <p:sldId id="344" r:id="rId11"/>
    <p:sldId id="284" r:id="rId12"/>
    <p:sldId id="285" r:id="rId13"/>
    <p:sldId id="286" r:id="rId14"/>
    <p:sldId id="380" r:id="rId15"/>
    <p:sldId id="382" r:id="rId16"/>
    <p:sldId id="386" r:id="rId17"/>
    <p:sldId id="384" r:id="rId18"/>
    <p:sldId id="389" r:id="rId19"/>
    <p:sldId id="388" r:id="rId20"/>
    <p:sldId id="288" r:id="rId21"/>
    <p:sldId id="289" r:id="rId22"/>
    <p:sldId id="304" r:id="rId23"/>
    <p:sldId id="387" r:id="rId24"/>
    <p:sldId id="392" r:id="rId25"/>
    <p:sldId id="296" r:id="rId26"/>
    <p:sldId id="297" r:id="rId27"/>
    <p:sldId id="298" r:id="rId28"/>
    <p:sldId id="393" r:id="rId29"/>
    <p:sldId id="299" r:id="rId30"/>
    <p:sldId id="300" r:id="rId31"/>
    <p:sldId id="301" r:id="rId32"/>
    <p:sldId id="397" r:id="rId33"/>
    <p:sldId id="302" r:id="rId34"/>
    <p:sldId id="303" r:id="rId35"/>
    <p:sldId id="293" r:id="rId36"/>
    <p:sldId id="305" r:id="rId37"/>
    <p:sldId id="398" r:id="rId38"/>
    <p:sldId id="401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402" r:id="rId48"/>
    <p:sldId id="404" r:id="rId49"/>
    <p:sldId id="405" r:id="rId50"/>
    <p:sldId id="315" r:id="rId51"/>
    <p:sldId id="317" r:id="rId52"/>
    <p:sldId id="316" r:id="rId53"/>
    <p:sldId id="407" r:id="rId54"/>
    <p:sldId id="408" r:id="rId55"/>
    <p:sldId id="282" r:id="rId56"/>
    <p:sldId id="292" r:id="rId57"/>
  </p:sldIdLst>
  <p:sldSz cx="12192000" cy="6858000"/>
  <p:notesSz cx="6858000" cy="9144000"/>
  <p:embeddedFontLst>
    <p:embeddedFont>
      <p:font typeface="Microsoft YaHei UI" panose="020B0503020204020204" pitchFamily="34" charset="-122"/>
      <p:regular r:id="rId63"/>
    </p:embeddedFont>
    <p:embeddedFont>
      <p:font typeface="Microsoft YaHei UI Light" panose="020B0502040204020203" pitchFamily="34" charset="-122"/>
      <p:regular r:id="rId64"/>
    </p:embeddedFont>
    <p:embeddedFont>
      <p:font typeface="庞门正道粗书体" panose="02010600030101010101" charset="-122"/>
      <p:regular r:id="rId65"/>
    </p:embeddedFont>
    <p:embeddedFont>
      <p:font typeface="华文新魏" panose="02010800040101010101" charset="-122"/>
      <p:regular r:id="rId66"/>
    </p:embeddedFont>
    <p:embeddedFont>
      <p:font typeface="Adobe 黑体 Std R" panose="020B0400000000000000" pitchFamily="34" charset="-122"/>
      <p:regular r:id="rId67"/>
    </p:embeddedFont>
    <p:embeddedFont>
      <p:font typeface="Segoe UI Light" panose="020B0502040204020203" pitchFamily="34" charset="0"/>
      <p:regular r:id="rId68"/>
      <p:italic r:id="rId69"/>
    </p:embeddedFont>
    <p:embeddedFont>
      <p:font typeface="Segoe UI" panose="020B0502040204020203" charset="0"/>
      <p:regular r:id="rId70"/>
      <p:bold r:id="rId71"/>
      <p:italic r:id="rId72"/>
      <p:boldItalic r:id="rId73"/>
    </p:embeddedFont>
    <p:embeddedFont>
      <p:font typeface="华文行楷" panose="02010800040101010101" charset="-122"/>
      <p:regular r:id="rId74"/>
    </p:embeddedFont>
  </p:embeddedFont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场" id="{E75E278A-FF0E-49A4-B170-79828D63BBAD}">
          <p14:sldIdLst>
            <p14:sldId id="334"/>
            <p14:sldId id="336"/>
          </p14:sldIdLst>
        </p14:section>
        <p14:section name="复习" id="{B9B51309-D148-4332-87C2-07BE32FBCA3B}">
          <p14:sldIdLst>
            <p14:sldId id="271"/>
            <p14:sldId id="283"/>
            <p14:sldId id="409"/>
            <p14:sldId id="295"/>
            <p14:sldId id="342"/>
            <p14:sldId id="344"/>
            <p14:sldId id="284"/>
            <p14:sldId id="285"/>
            <p14:sldId id="286"/>
            <p14:sldId id="380"/>
            <p14:sldId id="382"/>
            <p14:sldId id="386"/>
            <p14:sldId id="384"/>
            <p14:sldId id="388"/>
            <p14:sldId id="288"/>
            <p14:sldId id="289"/>
            <p14:sldId id="304"/>
            <p14:sldId id="387"/>
            <p14:sldId id="392"/>
            <p14:sldId id="296"/>
            <p14:sldId id="297"/>
            <p14:sldId id="298"/>
            <p14:sldId id="393"/>
            <p14:sldId id="300"/>
            <p14:sldId id="301"/>
            <p14:sldId id="302"/>
            <p14:sldId id="303"/>
            <p14:sldId id="293"/>
            <p14:sldId id="305"/>
            <p14:sldId id="398"/>
            <p14:sldId id="401"/>
            <p14:sldId id="307"/>
            <p14:sldId id="314"/>
            <p14:sldId id="404"/>
            <p14:sldId id="315"/>
            <p14:sldId id="317"/>
            <p14:sldId id="389"/>
            <p14:sldId id="310"/>
            <p14:sldId id="402"/>
            <p14:sldId id="405"/>
            <p14:sldId id="408"/>
            <p14:sldId id="407"/>
            <p14:sldId id="316"/>
            <p14:sldId id="312"/>
            <p14:sldId id="313"/>
            <p14:sldId id="311"/>
            <p14:sldId id="309"/>
            <p14:sldId id="308"/>
            <p14:sldId id="397"/>
            <p14:sldId id="299"/>
          </p14:sldIdLst>
        </p14:section>
        <p14:section name="结尾" id="{2CC34DB2-6590-42C0-AD4B-A04C6060184E}">
          <p14:sldIdLst>
            <p14:sldId id="282"/>
            <p14:sldId id="29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2" autoAdjust="0"/>
    <p:restoredTop sz="94241" autoAdjust="0"/>
  </p:normalViewPr>
  <p:slideViewPr>
    <p:cSldViewPr snapToGrid="0">
      <p:cViewPr varScale="1">
        <p:scale>
          <a:sx n="86" d="100"/>
          <a:sy n="86" d="100"/>
        </p:scale>
        <p:origin x="498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font" Target="fonts/font12.fntdata"/><Relationship Id="rId73" Type="http://schemas.openxmlformats.org/officeDocument/2006/relationships/font" Target="fonts/font11.fntdata"/><Relationship Id="rId72" Type="http://schemas.openxmlformats.org/officeDocument/2006/relationships/font" Target="fonts/font10.fntdata"/><Relationship Id="rId71" Type="http://schemas.openxmlformats.org/officeDocument/2006/relationships/font" Target="fonts/font9.fntdata"/><Relationship Id="rId70" Type="http://schemas.openxmlformats.org/officeDocument/2006/relationships/font" Target="fonts/font8.fntdata"/><Relationship Id="rId7" Type="http://schemas.openxmlformats.org/officeDocument/2006/relationships/slide" Target="slides/slide4.xml"/><Relationship Id="rId69" Type="http://schemas.openxmlformats.org/officeDocument/2006/relationships/font" Target="fonts/font7.fntdata"/><Relationship Id="rId68" Type="http://schemas.openxmlformats.org/officeDocument/2006/relationships/font" Target="fonts/font6.fntdata"/><Relationship Id="rId67" Type="http://schemas.openxmlformats.org/officeDocument/2006/relationships/font" Target="fonts/font5.fntdata"/><Relationship Id="rId66" Type="http://schemas.openxmlformats.org/officeDocument/2006/relationships/font" Target="fonts/font4.fntdata"/><Relationship Id="rId65" Type="http://schemas.openxmlformats.org/officeDocument/2006/relationships/font" Target="fonts/font3.fntdata"/><Relationship Id="rId64" Type="http://schemas.openxmlformats.org/officeDocument/2006/relationships/font" Target="fonts/font2.fntdata"/><Relationship Id="rId63" Type="http://schemas.openxmlformats.org/officeDocument/2006/relationships/font" Target="fonts/font1.fntdata"/><Relationship Id="rId62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dirty="0"/>
              <a:t>单击此处编辑母版文本样式</a:t>
            </a:r>
            <a:endParaRPr lang="en-US" dirty="0"/>
          </a:p>
          <a:p>
            <a:pPr lvl="1" rtl="0"/>
            <a:r>
              <a:rPr lang="en-US" dirty="0"/>
              <a:t>第二级</a:t>
            </a:r>
            <a:endParaRPr lang="en-US" dirty="0"/>
          </a:p>
          <a:p>
            <a:pPr lvl="2" rtl="0"/>
            <a:r>
              <a:rPr lang="en-US" dirty="0"/>
              <a:t>第三级</a:t>
            </a:r>
            <a:endParaRPr lang="en-US" dirty="0"/>
          </a:p>
          <a:p>
            <a:pPr lvl="3" rtl="0"/>
            <a:r>
              <a:rPr lang="en-US" dirty="0"/>
              <a:t>第四级</a:t>
            </a:r>
            <a:endParaRPr lang="en-US" dirty="0"/>
          </a:p>
          <a:p>
            <a:pPr lvl="4" rtl="0"/>
            <a:r>
              <a:rPr 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  <a:endParaRPr lang="zh-CN" altLang="en-US" noProof="0"/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  <a:endParaRPr lang="zh-CN" altLang="en-US" noProof="0"/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  <a:endParaRPr lang="zh-CN" altLang="en-US" noProof="0"/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  <a:endParaRPr lang="zh-CN" altLang="en-US" noProof="0"/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  <a:endParaRPr lang="zh-CN" altLang="en-US" noProof="0"/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  <a:endParaRPr lang="zh-CN" altLang="en-US" noProof="0"/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image" Target="../media/image74.png"/><Relationship Id="rId7" Type="http://schemas.openxmlformats.org/officeDocument/2006/relationships/image" Target="../media/image73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6.png"/><Relationship Id="rId1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5.png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1260" y="2098040"/>
            <a:ext cx="7270750" cy="2661920"/>
          </a:xfrm>
        </p:spPr>
        <p:txBody>
          <a:bodyPr>
            <a:noAutofit/>
          </a:bodyPr>
          <a:p>
            <a:r>
              <a:rPr lang="zh-CN" altLang="en-US" sz="13800">
                <a:solidFill>
                  <a:srgbClr val="00B0F0"/>
                </a:solidFill>
                <a:latin typeface="庞门正道粗书体" panose="02010600030101010101" charset="-122"/>
                <a:ea typeface="庞门正道粗书体" panose="02010600030101010101" charset="-122"/>
              </a:rPr>
              <a:t>电路理论</a:t>
            </a:r>
            <a:endParaRPr lang="zh-CN" altLang="en-US" sz="13800" b="1">
              <a:solidFill>
                <a:srgbClr val="00B0F0"/>
              </a:solidFill>
              <a:latin typeface="庞门正道粗书体" panose="02010600030101010101" charset="-122"/>
              <a:ea typeface="庞门正道粗书体" panose="02010600030101010101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3510915" y="410845"/>
            <a:ext cx="5170805" cy="11087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点睛课堂系列</a:t>
            </a:r>
            <a:br>
              <a:rPr lang="en-US" altLang="zh-CN" dirty="0">
                <a:latin typeface="华文新魏" panose="02010800040101010101" charset="-122"/>
                <a:ea typeface="华文新魏" panose="02010800040101010101" charset="-122"/>
              </a:rPr>
            </a:br>
            <a:r>
              <a:rPr lang="en-US" altLang="zh-CN" sz="1600" dirty="0">
                <a:latin typeface="华文新魏" panose="02010800040101010101" charset="-122"/>
                <a:ea typeface="华文新魏" panose="02010800040101010101" charset="-122"/>
              </a:rPr>
              <a:t>2023.6.21</a:t>
            </a:r>
            <a:endParaRPr lang="zh-CN" altLang="en-US" sz="16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69515" y="5140960"/>
            <a:ext cx="7254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主讲人：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>
              <a:buClrTx/>
              <a:buSzTx/>
              <a:buNone/>
            </a:pP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郭嘉桐（光博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2101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班）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高锦翔（集卓2101班） 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</a:t>
            </a:r>
            <a:r>
              <a:rPr lang="en-US" altLang="zh-CN"/>
              <a:t>            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CH04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电路定理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戴维南定理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诺顿定理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最大功率传输定理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b="5683"/>
          <a:stretch>
            <a:fillRect/>
          </a:stretch>
        </p:blipFill>
        <p:spPr>
          <a:xfrm>
            <a:off x="3756025" y="1372870"/>
            <a:ext cx="6994525" cy="1939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140" y="3230352"/>
            <a:ext cx="6942077" cy="320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CH04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电路定理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0876" y="1492187"/>
            <a:ext cx="5996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特勒根定理（注意电压和电流应该取相关的参考方向）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互易定理（针对无源网络）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728980" y="2131060"/>
            <a:ext cx="4491355" cy="4409440"/>
            <a:chOff x="2790" y="4006"/>
            <a:chExt cx="6154" cy="604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90" y="4006"/>
              <a:ext cx="6154" cy="25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0" y="6212"/>
              <a:ext cx="6124" cy="274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0" y="8920"/>
              <a:ext cx="6124" cy="1129"/>
            </a:xfrm>
            <a:prstGeom prst="rect">
              <a:avLst/>
            </a:prstGeom>
          </p:spPr>
        </p:pic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6550025" y="1340485"/>
            <a:ext cx="4655185" cy="5201920"/>
            <a:chOff x="10556" y="2465"/>
            <a:chExt cx="6548" cy="76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56" y="2465"/>
              <a:ext cx="6549" cy="232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56" y="4793"/>
              <a:ext cx="6549" cy="267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6" y="7411"/>
              <a:ext cx="6549" cy="268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CH04 </a:t>
            </a:r>
            <a:r>
              <a:rPr lang="zh-CN" altLang="en-US"/>
              <a:t>电路定理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1335" y="1244600"/>
            <a:ext cx="99085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2.（10 分）电路如图所示，R 为可调电阻，</a:t>
            </a:r>
            <a:endParaRPr lang="zh-CN" altLang="en-US"/>
          </a:p>
          <a:p>
            <a:r>
              <a:rPr lang="zh-CN" altLang="en-US"/>
              <a:t>（1）调节 R，使它的消耗功率为 6W，此时 R 为何值？（2）当R=1Ω 时，电流 I 为多少？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958975"/>
            <a:ext cx="4711700" cy="2304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35" y="1958975"/>
            <a:ext cx="6743065" cy="459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CH04 </a:t>
            </a:r>
            <a:r>
              <a:rPr lang="zh-CN" altLang="en-US"/>
              <a:t>电路定理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1335" y="1244600"/>
            <a:ext cx="99085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2.（10 分）电路如图所示，R 为可调电阻，</a:t>
            </a:r>
            <a:endParaRPr lang="zh-CN" altLang="en-US"/>
          </a:p>
          <a:p>
            <a:r>
              <a:rPr lang="zh-CN" altLang="en-US"/>
              <a:t>（1）调节 R，使它的消耗功率为 6W，此时 R 为何值？（2）当R=1Ω 时，电流 I 为多少？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958975"/>
            <a:ext cx="4711700" cy="2304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35" y="1958975"/>
            <a:ext cx="6524625" cy="3752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CH04 </a:t>
            </a:r>
            <a:r>
              <a:rPr lang="zh-CN" altLang="en-US"/>
              <a:t>电路定理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1335" y="1183640"/>
            <a:ext cx="111410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3. （10 分）电路如图所示，N 由线性电阻和独立电源组成，在图（a）中，当 </a:t>
            </a:r>
            <a:r>
              <a:rPr lang="en-US" altLang="zh-CN"/>
              <a:t>Is=</a:t>
            </a:r>
            <a:r>
              <a:rPr lang="zh-CN" altLang="en-US"/>
              <a:t> 0时，U</a:t>
            </a:r>
            <a:r>
              <a:rPr lang="en-US" altLang="zh-CN"/>
              <a:t>1</a:t>
            </a:r>
            <a:r>
              <a:rPr lang="zh-CN" altLang="en-US"/>
              <a:t>=2V，</a:t>
            </a:r>
            <a:r>
              <a:rPr lang="en-US" altLang="zh-CN"/>
              <a:t>U2=</a:t>
            </a:r>
            <a:r>
              <a:rPr lang="zh-CN" altLang="en-US"/>
              <a:t>4V；当</a:t>
            </a:r>
            <a:r>
              <a:rPr lang="en-US" altLang="zh-CN"/>
              <a:t>Is=4A</a:t>
            </a:r>
            <a:r>
              <a:rPr lang="zh-CN" altLang="en-US"/>
              <a:t>时，</a:t>
            </a:r>
            <a:r>
              <a:rPr lang="en-US" altLang="zh-CN"/>
              <a:t>U2=8V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en-US"/>
              <a:t>求图（b）中的电压U1 。 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35" y="1828800"/>
            <a:ext cx="5989320" cy="18561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170" y="1829435"/>
            <a:ext cx="4507230" cy="4071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684905"/>
            <a:ext cx="5990590" cy="2256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CH05 </a:t>
            </a:r>
            <a:r>
              <a:rPr lang="zh-CN" altLang="en-US"/>
              <a:t>含运算放大器的</a:t>
            </a:r>
            <a:r>
              <a:rPr lang="zh-CN" altLang="en-US"/>
              <a:t>电路</a:t>
            </a:r>
            <a:endParaRPr lang="zh-CN" altLang="en-US"/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556895" y="1372870"/>
            <a:ext cx="10706735" cy="5044440"/>
            <a:chOff x="821" y="2516"/>
            <a:chExt cx="13407" cy="6316"/>
          </a:xfrm>
        </p:grpSpPr>
        <p:pic>
          <p:nvPicPr>
            <p:cNvPr id="101" name="图片 100"/>
            <p:cNvPicPr/>
            <p:nvPr/>
          </p:nvPicPr>
          <p:blipFill>
            <a:blip r:embed="rId1"/>
            <a:srcRect l="7179" r="11438" b="4696"/>
            <a:stretch>
              <a:fillRect/>
            </a:stretch>
          </p:blipFill>
          <p:spPr>
            <a:xfrm>
              <a:off x="821" y="2516"/>
              <a:ext cx="7051" cy="631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/>
            <a:srcRect l="3898" r="12830" b="35917"/>
            <a:stretch>
              <a:fillRect/>
            </a:stretch>
          </p:blipFill>
          <p:spPr>
            <a:xfrm>
              <a:off x="7872" y="2516"/>
              <a:ext cx="6356" cy="6317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CH05 </a:t>
            </a:r>
            <a:r>
              <a:rPr lang="zh-CN" altLang="en-US"/>
              <a:t>含运算放大器的</a:t>
            </a:r>
            <a:r>
              <a:rPr lang="zh-CN" altLang="en-US"/>
              <a:t>电路</a:t>
            </a:r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rcRect l="5945" t="825" r="5564" b="45620"/>
          <a:stretch>
            <a:fillRect/>
          </a:stretch>
        </p:blipFill>
        <p:spPr>
          <a:xfrm>
            <a:off x="521335" y="1403985"/>
            <a:ext cx="5450205" cy="4123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945" t="56136" r="5564" b="2779"/>
          <a:stretch>
            <a:fillRect/>
          </a:stretch>
        </p:blipFill>
        <p:spPr>
          <a:xfrm>
            <a:off x="5971540" y="1403985"/>
            <a:ext cx="5902960" cy="34823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CH05 </a:t>
            </a:r>
            <a:r>
              <a:rPr lang="zh-CN" altLang="en-US"/>
              <a:t>含运算放大器的</a:t>
            </a:r>
            <a:r>
              <a:rPr lang="zh-CN" altLang="en-US"/>
              <a:t>电路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1335" y="1261110"/>
            <a:ext cx="11078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4. （10 分）图示电路中，运算放大器视为理想的，工作于线性区，确定</a:t>
            </a:r>
            <a:r>
              <a:rPr lang="en-US" altLang="zh-CN"/>
              <a:t>U</a:t>
            </a:r>
            <a:r>
              <a:rPr lang="en-US" altLang="zh-CN" baseline="-25000"/>
              <a:t>o1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U</a:t>
            </a:r>
            <a:r>
              <a:rPr lang="en-US" altLang="zh-CN" baseline="-25000">
                <a:ea typeface="宋体" panose="02010600030101010101" pitchFamily="2" charset="-122"/>
              </a:rPr>
              <a:t>o</a:t>
            </a:r>
            <a:r>
              <a:rPr lang="zh-CN" altLang="en-US"/>
              <a:t> 的表达式。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175" y="1802130"/>
            <a:ext cx="5561330" cy="3088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20" y="1802130"/>
            <a:ext cx="5537835" cy="308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CH07 </a:t>
            </a:r>
            <a:r>
              <a:rPr lang="zh-CN" altLang="en-US" dirty="0">
                <a:cs typeface="Segoe UI Light" panose="020B0502040204020203" pitchFamily="34" charset="0"/>
              </a:rPr>
              <a:t>电容、电感及动态</a:t>
            </a:r>
            <a:r>
              <a:rPr lang="zh-CN" altLang="en-US" dirty="0">
                <a:cs typeface="Segoe UI Light" panose="020B0502040204020203" pitchFamily="34" charset="0"/>
              </a:rPr>
              <a:t>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阶跃函数与冲激函数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2109" y="2199161"/>
            <a:ext cx="4248181" cy="15240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09" y="3909954"/>
            <a:ext cx="4248181" cy="12328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114" y="2199161"/>
            <a:ext cx="4823278" cy="29436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109" y="5329600"/>
            <a:ext cx="2508545" cy="995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CH07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电容、电感及动态电路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61925" y="1911985"/>
            <a:ext cx="5519420" cy="3562350"/>
            <a:chOff x="1021" y="3055"/>
            <a:chExt cx="9809" cy="562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1" y="3057"/>
              <a:ext cx="3657" cy="175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" y="4807"/>
              <a:ext cx="9808" cy="387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678" y="3055"/>
              <a:ext cx="6152" cy="1752"/>
              <a:chOff x="4328445" y="2156276"/>
              <a:chExt cx="3745428" cy="1165562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8445" y="2156276"/>
                <a:ext cx="1767555" cy="1165562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1823" y="2156276"/>
                <a:ext cx="1992050" cy="1165561"/>
              </a:xfrm>
              <a:prstGeom prst="rect">
                <a:avLst/>
              </a:prstGeom>
            </p:spPr>
          </p:pic>
        </p:grpSp>
      </p:grpSp>
      <p:sp>
        <p:nvSpPr>
          <p:cNvPr id="17" name="文本框 16"/>
          <p:cNvSpPr txBox="1"/>
          <p:nvPr/>
        </p:nvSpPr>
        <p:spPr>
          <a:xfrm>
            <a:off x="289176" y="1562351"/>
            <a:ext cx="486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电容器件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3046" y="1562351"/>
            <a:ext cx="486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电感器件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52795" y="1912620"/>
            <a:ext cx="6029960" cy="3562350"/>
            <a:chOff x="1976" y="3301"/>
            <a:chExt cx="10218" cy="549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6" y="3301"/>
              <a:ext cx="4269" cy="170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6" y="5007"/>
              <a:ext cx="10218" cy="3791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6245" y="3321"/>
              <a:ext cx="5949" cy="1744"/>
              <a:chOff x="4526836" y="2108355"/>
              <a:chExt cx="3777856" cy="1107552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6836" y="2108355"/>
                <a:ext cx="1983374" cy="107077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8"/>
              <a:srcRect l="19200" t="2648"/>
              <a:stretch>
                <a:fillRect/>
              </a:stretch>
            </p:blipFill>
            <p:spPr>
              <a:xfrm>
                <a:off x="6491960" y="2108355"/>
                <a:ext cx="1812732" cy="110755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期末考题分布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8335" y="1562735"/>
            <a:ext cx="1122172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共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10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道大题，每道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10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分，满分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100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分</a:t>
            </a:r>
            <a:endParaRPr lang="zh-CN" altLang="en-US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zh-CN" altLang="en-US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第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1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道：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		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CH03 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电路分析方程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zh-CN" altLang="en-US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3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道：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CH04 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电路定理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  </a:t>
            </a:r>
            <a:endParaRPr lang="zh-CN" altLang="en-US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4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道：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CH05 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含运算放大器的电路</a:t>
            </a:r>
            <a:endParaRPr lang="zh-CN" altLang="en-US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道：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CH08 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一阶电路的暂态分析</a:t>
            </a:r>
            <a:endParaRPr lang="zh-CN" altLang="en-US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6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7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道：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CH10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CH11 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正弦稳态电路</a:t>
            </a:r>
            <a:endParaRPr lang="zh-CN" altLang="en-US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8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道：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CH12 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三相正弦稳态电路</a:t>
            </a:r>
            <a:endParaRPr lang="zh-CN" altLang="en-US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9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道：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CH15 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周期性非正弦稳态电路的分析</a:t>
            </a:r>
            <a:endParaRPr lang="zh-CN" altLang="en-US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10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道：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CH16 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二端口网络</a:t>
            </a:r>
            <a:endParaRPr lang="zh-CN" altLang="en-US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CH08 </a:t>
            </a:r>
            <a:r>
              <a:rPr lang="zh-CN" altLang="en-US" dirty="0">
                <a:cs typeface="Segoe UI Light" panose="020B0502040204020203" pitchFamily="34" charset="0"/>
              </a:rPr>
              <a:t>一阶电路的</a:t>
            </a:r>
            <a:r>
              <a:rPr lang="zh-CN" altLang="en-US" dirty="0">
                <a:cs typeface="Segoe UI Light" panose="020B0502040204020203" pitchFamily="34" charset="0"/>
              </a:rPr>
              <a:t>暂态分析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一阶电路的暂态分析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三要素法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初始值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新稳态值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时间常数</a:t>
            </a:r>
            <a:r>
              <a:rPr lang="el-GR" altLang="zh-CN" dirty="0"/>
              <a:t>τ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589" y="3060880"/>
            <a:ext cx="5575908" cy="2197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38" y="2072778"/>
            <a:ext cx="3483077" cy="8760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06412" y="1562851"/>
            <a:ext cx="486971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单位阶跃响应（三要素法求解）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单位冲激响应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50" y="2453879"/>
            <a:ext cx="3677380" cy="1140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CH08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一阶电路的暂态分析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521335" y="1284605"/>
            <a:ext cx="11276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5. （10 分）电路如图所示，在开关闭合前已达稳态，t </a:t>
            </a:r>
            <a:r>
              <a:rPr lang="en-US" altLang="zh-CN"/>
              <a:t>=</a:t>
            </a:r>
            <a:r>
              <a:rPr lang="zh-CN" altLang="en-US"/>
              <a:t> 0时开关闭合，求t</a:t>
            </a:r>
            <a:r>
              <a:rPr lang="en-US" altLang="zh-CN"/>
              <a:t>&gt;</a:t>
            </a:r>
            <a:r>
              <a:rPr lang="zh-CN" altLang="en-US"/>
              <a:t>0时的响应</a:t>
            </a:r>
            <a:r>
              <a:rPr lang="en-US" altLang="zh-CN"/>
              <a:t>i</a:t>
            </a:r>
            <a:r>
              <a:rPr lang="en-US" altLang="zh-CN" baseline="-25000"/>
              <a:t>k</a:t>
            </a:r>
            <a:endParaRPr lang="en-US" altLang="zh-CN" baseline="-25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760855"/>
            <a:ext cx="5086350" cy="2447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940" y="1760855"/>
            <a:ext cx="4840605" cy="4660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5" y="4316730"/>
            <a:ext cx="4613275" cy="227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CH08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一阶电路的暂态分析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521335" y="1284605"/>
            <a:ext cx="11276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5. （10 分）电路如图所示，在开关闭合前已达稳态，t </a:t>
            </a:r>
            <a:r>
              <a:rPr lang="en-US" altLang="zh-CN"/>
              <a:t>=</a:t>
            </a:r>
            <a:r>
              <a:rPr lang="zh-CN" altLang="en-US"/>
              <a:t> 0时开关闭合，求t</a:t>
            </a:r>
            <a:r>
              <a:rPr lang="en-US" altLang="zh-CN"/>
              <a:t>&gt;</a:t>
            </a:r>
            <a:r>
              <a:rPr lang="zh-CN" altLang="en-US"/>
              <a:t>0时的响应</a:t>
            </a:r>
            <a:r>
              <a:rPr lang="en-US" altLang="zh-CN"/>
              <a:t>i</a:t>
            </a:r>
            <a:r>
              <a:rPr lang="en-US" altLang="zh-CN" baseline="-25000"/>
              <a:t>k</a:t>
            </a:r>
            <a:endParaRPr lang="en-US" altLang="zh-CN" baseline="-25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0" y="1724660"/>
            <a:ext cx="8280400" cy="47491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CH10 </a:t>
            </a:r>
            <a:r>
              <a:rPr lang="zh-CN" altLang="en-US" dirty="0">
                <a:cs typeface="Segoe UI Light" panose="020B0502040204020203" pitchFamily="34" charset="0"/>
              </a:rPr>
              <a:t>正弦</a:t>
            </a:r>
            <a:r>
              <a:rPr lang="zh-CN" altLang="en-US" dirty="0">
                <a:cs typeface="Segoe UI Light" panose="020B0502040204020203" pitchFamily="34" charset="0"/>
              </a:rPr>
              <a:t>稳态分析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正弦稳态电路分析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相量表示与分析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j——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旋转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90°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因子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250" y="2594657"/>
            <a:ext cx="5084692" cy="3710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600" y="2594657"/>
            <a:ext cx="4930324" cy="371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CH10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正弦稳态分析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895" y="1660662"/>
            <a:ext cx="6113360" cy="44317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717" y="3614619"/>
            <a:ext cx="3376631" cy="9148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717" y="4869377"/>
            <a:ext cx="4183352" cy="9997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717" y="2381694"/>
            <a:ext cx="3018940" cy="824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CH10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正弦稳态分析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238" y="1813619"/>
            <a:ext cx="5662226" cy="2981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77" y="1813619"/>
            <a:ext cx="4781585" cy="3552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CH10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正弦稳态分析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212850"/>
            <a:ext cx="11316970" cy="8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2110740"/>
            <a:ext cx="3952875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10" y="2110740"/>
            <a:ext cx="5819775" cy="4505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CH11 </a:t>
            </a:r>
            <a:r>
              <a:rPr lang="zh-CN" altLang="en-US" dirty="0">
                <a:cs typeface="Segoe UI Light" panose="020B0502040204020203" pitchFamily="34" charset="0"/>
              </a:rPr>
              <a:t>正弦稳态电路的功率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瞬时功率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有功功率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无功功率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视在功率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复功率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最大功率传输定理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475" y="1435395"/>
            <a:ext cx="5639710" cy="5520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475" y="1987458"/>
            <a:ext cx="2346267" cy="5520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475" y="2539521"/>
            <a:ext cx="5294416" cy="6527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603" y="3192258"/>
            <a:ext cx="2651080" cy="5638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602" y="3750548"/>
            <a:ext cx="2802183" cy="5638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48" y="4946166"/>
            <a:ext cx="2087230" cy="191183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317" y="4690199"/>
            <a:ext cx="2852732" cy="46725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3704" y="4523753"/>
            <a:ext cx="2825165" cy="8448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5608" y="5544651"/>
            <a:ext cx="6518485" cy="39128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1031" y="5428839"/>
            <a:ext cx="1692242" cy="622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CH11 </a:t>
            </a:r>
            <a:r>
              <a:rPr lang="zh-CN" altLang="en-US" dirty="0">
                <a:cs typeface="Segoe UI Light" panose="020B0502040204020203" pitchFamily="34" charset="0"/>
              </a:rPr>
              <a:t>正弦稳态电路的功率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功率因数的提高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感性负载并电容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容性负载并电感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256" y="2828576"/>
            <a:ext cx="3714777" cy="22431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493" y="2829358"/>
            <a:ext cx="6119804" cy="2242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CH11 </a:t>
            </a:r>
            <a:r>
              <a:rPr lang="zh-CN" altLang="en-US" dirty="0">
                <a:cs typeface="Segoe UI Light" panose="020B0502040204020203" pitchFamily="34" charset="0"/>
              </a:rPr>
              <a:t>正弦稳态电路的功率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235710"/>
            <a:ext cx="7065010" cy="1125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2361565"/>
            <a:ext cx="4714875" cy="259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210" y="2361565"/>
            <a:ext cx="5919470" cy="4379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CH01-CH02 </a:t>
            </a:r>
            <a:r>
              <a:rPr lang="zh-CN" altLang="en-US" dirty="0">
                <a:cs typeface="Segoe UI Light" panose="020B0502040204020203" pitchFamily="34" charset="0"/>
              </a:rPr>
              <a:t>基本定律、电阻电路等效</a:t>
            </a:r>
            <a:r>
              <a:rPr lang="zh-CN" altLang="en-US" dirty="0">
                <a:cs typeface="Segoe UI Light" panose="020B0502040204020203" pitchFamily="34" charset="0"/>
              </a:rPr>
              <a:t>变换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5" y="1562986"/>
            <a:ext cx="65390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KCL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KVL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求等效电阻的方法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1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）加压求流法（先除源，但不除受控源）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2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）开路短路法（保留所有电源）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都适用于含受控源电路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1017" y="3578014"/>
            <a:ext cx="7449965" cy="2620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CH11 </a:t>
            </a:r>
            <a:r>
              <a:rPr lang="zh-CN" altLang="en-US" dirty="0">
                <a:cs typeface="Segoe UI Light" panose="020B0502040204020203" pitchFamily="34" charset="0"/>
              </a:rPr>
              <a:t>正弦稳态电路的功率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235710"/>
            <a:ext cx="7065010" cy="1125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2361565"/>
            <a:ext cx="4714875" cy="2590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210" y="2361565"/>
            <a:ext cx="6899275" cy="4156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CH12 </a:t>
            </a:r>
            <a:r>
              <a:rPr lang="zh-CN" altLang="en-US" dirty="0">
                <a:cs typeface="Segoe UI Light" panose="020B0502040204020203" pitchFamily="34" charset="0"/>
              </a:rPr>
              <a:t>三相正弦稳态电路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5" y="1562986"/>
            <a:ext cx="7060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术语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相电压、线电压、相电流、线电流及它们之间的关系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三相四线制电路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三相三线制电路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6909" y="2465388"/>
            <a:ext cx="6386505" cy="2653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6" y="3175707"/>
            <a:ext cx="2615609" cy="20816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6" y="5424440"/>
            <a:ext cx="7168545" cy="838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CH12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三相正弦稳态电路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477926"/>
            <a:ext cx="48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三相三线制电路非对称负载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586" y="2599185"/>
            <a:ext cx="5114191" cy="2477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693" y="1923592"/>
            <a:ext cx="5122341" cy="38286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42260" y="392341"/>
            <a:ext cx="6877119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CH12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三相正弦稳态电路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考虑线路阻抗的三相电路分析计算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功率计算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586" y="2261417"/>
            <a:ext cx="5289896" cy="36821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787"/>
          <a:stretch>
            <a:fillRect/>
          </a:stretch>
        </p:blipFill>
        <p:spPr>
          <a:xfrm>
            <a:off x="6560287" y="182348"/>
            <a:ext cx="5353373" cy="4199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842" y="658975"/>
            <a:ext cx="1797559" cy="3479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991" y="1098553"/>
            <a:ext cx="5680521" cy="14851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895" y="2649844"/>
            <a:ext cx="2830356" cy="5802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287" y="3296199"/>
            <a:ext cx="4624514" cy="3379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CH12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三相正弦稳态电路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功率的测量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三表法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二表法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656" y="2619145"/>
            <a:ext cx="4248427" cy="25466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52" y="2619144"/>
            <a:ext cx="5152774" cy="4010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CH12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三相正弦稳态电路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224280"/>
            <a:ext cx="7616190" cy="1063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2287905"/>
            <a:ext cx="4267200" cy="3695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35" y="2287905"/>
            <a:ext cx="6145530" cy="4425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CH12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三相正弦稳态电路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224280"/>
            <a:ext cx="7616190" cy="1063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2287905"/>
            <a:ext cx="4267200" cy="3695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35" y="2287905"/>
            <a:ext cx="6353175" cy="429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CH13 </a:t>
            </a:r>
            <a:r>
              <a:rPr lang="zh-CN" altLang="en-US" dirty="0">
                <a:cs typeface="Segoe UI Light" panose="020B0502040204020203" pitchFamily="34" charset="0"/>
              </a:rPr>
              <a:t>含磁耦合的电路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500" y="3974304"/>
            <a:ext cx="3234267" cy="10336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56" y="1566928"/>
            <a:ext cx="3254711" cy="21521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00" y="5250999"/>
            <a:ext cx="3234267" cy="11589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63470" y="1566928"/>
            <a:ext cx="486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耦合电感元件的去耦等效电路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一个大原则：同名端共节点，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-M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                 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异名端共节点，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+M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839" y="2529399"/>
            <a:ext cx="3710015" cy="18383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839" y="4329142"/>
            <a:ext cx="3748420" cy="13756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1839" y="5716873"/>
            <a:ext cx="3710014" cy="107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CH13 </a:t>
            </a:r>
            <a:r>
              <a:rPr lang="zh-CN" altLang="en-US" dirty="0">
                <a:cs typeface="Segoe UI Light" panose="020B0502040204020203" pitchFamily="34" charset="0"/>
              </a:rPr>
              <a:t>含磁耦合的电路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7265" y="1486856"/>
            <a:ext cx="7186579" cy="4923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CH13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含磁耦合的电路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理想变压器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408" y="1794922"/>
            <a:ext cx="5858438" cy="13827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08" y="3364191"/>
            <a:ext cx="5858438" cy="13827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05" y="2338409"/>
            <a:ext cx="4274077" cy="36278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08" y="4933460"/>
            <a:ext cx="5858438" cy="1032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CH03 </a:t>
            </a:r>
            <a:r>
              <a:rPr lang="zh-CN" altLang="en-US" dirty="0">
                <a:cs typeface="Segoe UI Light" panose="020B0502040204020203" pitchFamily="34" charset="0"/>
              </a:rPr>
              <a:t>电路分析方程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6265" y="1311275"/>
            <a:ext cx="109988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节点电压法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1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实际电压源换成实际电流源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（等效互换）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2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去除无效电阻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		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（与电流源串联的电阻）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3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、零点位节点的选取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（尽可能放在理想恒压源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两端）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4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、参考点不在理想恒流源的两端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（补方程、广义节点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法）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5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、含受控源的情况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（先当作普通电源，再列辅助方程）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365" y="3132876"/>
            <a:ext cx="4351840" cy="32770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43" y="3127625"/>
            <a:ext cx="3406607" cy="3282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635" y="3133090"/>
            <a:ext cx="2569845" cy="3265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CH13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含磁耦合的电路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2340" y="2183918"/>
            <a:ext cx="4593660" cy="30057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89" y="2182837"/>
            <a:ext cx="4484730" cy="3006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CH14 </a:t>
            </a:r>
            <a:r>
              <a:rPr lang="zh-CN" altLang="en-US" dirty="0">
                <a:cs typeface="Segoe UI Light" panose="020B0502040204020203" pitchFamily="34" charset="0"/>
              </a:rPr>
              <a:t>正弦稳态电路的频率响应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串联谐振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586" y="2278429"/>
            <a:ext cx="4372007" cy="26717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5" y="5151527"/>
            <a:ext cx="4372007" cy="64687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62083" y="1562986"/>
            <a:ext cx="486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并联谐振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11" y="2209317"/>
            <a:ext cx="4930302" cy="3589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CH14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正弦稳态电路的频率响应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430" y="1833713"/>
            <a:ext cx="5614517" cy="44075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312" y="1833714"/>
            <a:ext cx="2941248" cy="4407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CH15 </a:t>
            </a:r>
            <a:r>
              <a:rPr lang="zh-CN" altLang="en-US" dirty="0">
                <a:cs typeface="Segoe UI Light" panose="020B0502040204020203" pitchFamily="34" charset="0"/>
              </a:rPr>
              <a:t>周期性非正弦稳态电路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试卷中不会要求作数学变换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直接给出傅里叶展开后的形式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运用叠加定理即可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平均值、有效值、平均功率的计算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3159" y="3875639"/>
            <a:ext cx="3840077" cy="16958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19" y="2954230"/>
            <a:ext cx="4839283" cy="26172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60" y="2982359"/>
            <a:ext cx="3855542" cy="10360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19" y="5705089"/>
            <a:ext cx="4839283" cy="10260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159" y="5756041"/>
            <a:ext cx="5561047" cy="846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CH15 </a:t>
            </a:r>
            <a:r>
              <a:rPr lang="zh-CN" altLang="en-US" dirty="0">
                <a:cs typeface="Segoe UI Light" panose="020B0502040204020203" pitchFamily="34" charset="0"/>
              </a:rPr>
              <a:t>周期性非正弦稳态电路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8379" y="1757651"/>
            <a:ext cx="7945533" cy="4281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CH15 </a:t>
            </a:r>
            <a:r>
              <a:rPr lang="zh-CN" altLang="en-US" dirty="0">
                <a:cs typeface="Segoe UI Light" panose="020B0502040204020203" pitchFamily="34" charset="0"/>
              </a:rPr>
              <a:t>周期性非正弦稳态电路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247775"/>
            <a:ext cx="7222490" cy="1483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2731770"/>
            <a:ext cx="4924425" cy="2390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760" y="2731770"/>
            <a:ext cx="4556125" cy="3810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CH15 </a:t>
            </a:r>
            <a:r>
              <a:rPr lang="zh-CN" altLang="en-US" dirty="0">
                <a:cs typeface="Segoe UI Light" panose="020B0502040204020203" pitchFamily="34" charset="0"/>
              </a:rPr>
              <a:t>周期性非正弦稳态电路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247775"/>
            <a:ext cx="7222490" cy="1483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25" y="1247775"/>
            <a:ext cx="3051175" cy="1481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945" y="2802890"/>
            <a:ext cx="7738110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CH15 </a:t>
            </a:r>
            <a:r>
              <a:rPr lang="zh-CN" altLang="en-US" dirty="0">
                <a:cs typeface="Segoe UI Light" panose="020B0502040204020203" pitchFamily="34" charset="0"/>
              </a:rPr>
              <a:t>周期性非正弦稳态电路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39538" b="29867"/>
          <a:stretch>
            <a:fillRect/>
          </a:stretch>
        </p:blipFill>
        <p:spPr>
          <a:xfrm>
            <a:off x="521335" y="1247775"/>
            <a:ext cx="4366895" cy="1040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0" y="1247775"/>
            <a:ext cx="5549265" cy="5352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CH16 </a:t>
            </a:r>
            <a:r>
              <a:rPr lang="zh-CN" altLang="en-US" dirty="0">
                <a:cs typeface="Segoe UI Light" panose="020B0502040204020203" pitchFamily="34" charset="0"/>
              </a:rPr>
              <a:t>双口网络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Z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参数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86" y="2083605"/>
            <a:ext cx="3120412" cy="12081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943" y="2080312"/>
            <a:ext cx="1919131" cy="121582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57776" y="1562985"/>
            <a:ext cx="486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Y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参数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3605"/>
            <a:ext cx="2666836" cy="12081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080" y="2080312"/>
            <a:ext cx="2141057" cy="122881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70" y="3440973"/>
            <a:ext cx="5081304" cy="250383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428999"/>
            <a:ext cx="4883607" cy="265282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902" y="6179334"/>
            <a:ext cx="2279747" cy="46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CH16 </a:t>
            </a:r>
            <a:r>
              <a:rPr lang="zh-CN" altLang="en-US" dirty="0">
                <a:cs typeface="Segoe UI Light" panose="020B0502040204020203" pitchFamily="34" charset="0"/>
              </a:rPr>
              <a:t>双口网络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H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参数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501" y="2083129"/>
            <a:ext cx="3409362" cy="15638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01" y="3914695"/>
            <a:ext cx="3492972" cy="923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0" y="1562986"/>
            <a:ext cx="48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参数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3129"/>
            <a:ext cx="4969530" cy="156383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96000" y="3838353"/>
            <a:ext cx="4143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对称条件：</a:t>
            </a:r>
            <a:r>
              <a:rPr lang="en-US" altLang="zh-CN" sz="2400" dirty="0"/>
              <a:t>A=D</a:t>
            </a:r>
            <a:endParaRPr lang="en-US" altLang="zh-CN" sz="2400" dirty="0"/>
          </a:p>
          <a:p>
            <a:r>
              <a:rPr lang="zh-CN" altLang="en-US" sz="2400" dirty="0"/>
              <a:t>互易条件：</a:t>
            </a:r>
            <a:r>
              <a:rPr lang="en-US" altLang="zh-CN" sz="2400" dirty="0"/>
              <a:t>AD-BC=1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CH03 </a:t>
            </a:r>
            <a:r>
              <a:rPr lang="zh-CN" altLang="en-US" dirty="0">
                <a:cs typeface="Segoe UI Light" panose="020B0502040204020203" pitchFamily="34" charset="0"/>
              </a:rPr>
              <a:t>电路分析方程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6265" y="1311275"/>
            <a:ext cx="109988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节点电压法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1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实际电压源换成实际电流源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（等效互换）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2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去除无效电阻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		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（与电流源串联的电阻）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3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、零点位节点的选取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（尽可能放在理想恒压源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两端）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4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、参考点不在理想恒流源的两端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（补方程、广义节点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法）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5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、含受控源的情况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（先当作普通电源，再列辅助方程）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6265" y="3168650"/>
            <a:ext cx="6236970" cy="3152140"/>
            <a:chOff x="939" y="4990"/>
            <a:chExt cx="9822" cy="496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9" y="4990"/>
              <a:ext cx="5108" cy="496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7" y="5016"/>
              <a:ext cx="4714" cy="4939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85" y="3963670"/>
            <a:ext cx="3009900" cy="156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CH16 </a:t>
            </a:r>
            <a:r>
              <a:rPr lang="zh-CN" altLang="en-US" dirty="0">
                <a:cs typeface="Segoe UI Light" panose="020B0502040204020203" pitchFamily="34" charset="0"/>
              </a:rPr>
              <a:t>双口网络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652" y="1734150"/>
            <a:ext cx="5190174" cy="160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75" y="1734150"/>
            <a:ext cx="4624421" cy="21669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75" y="4068386"/>
            <a:ext cx="4662522" cy="17621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52" y="3600129"/>
            <a:ext cx="5210400" cy="22303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787" y="2546784"/>
            <a:ext cx="4872425" cy="2696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CH16 </a:t>
            </a:r>
            <a:r>
              <a:rPr lang="zh-CN" altLang="en-US" dirty="0">
                <a:cs typeface="Segoe UI Light" panose="020B0502040204020203" pitchFamily="34" charset="0"/>
              </a:rPr>
              <a:t>双口网络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225550"/>
            <a:ext cx="7678420" cy="1075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2300605"/>
            <a:ext cx="4718050" cy="1628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385" y="2300605"/>
            <a:ext cx="5884545" cy="4297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CH16 </a:t>
            </a:r>
            <a:r>
              <a:rPr lang="zh-CN" altLang="en-US" dirty="0">
                <a:cs typeface="Segoe UI Light" panose="020B0502040204020203" pitchFamily="34" charset="0"/>
              </a:rPr>
              <a:t>双口网络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225550"/>
            <a:ext cx="7678420" cy="1075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2300605"/>
            <a:ext cx="4718050" cy="162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385" y="2300605"/>
            <a:ext cx="6835140" cy="4034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116580" y="1157605"/>
            <a:ext cx="5959475" cy="640080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400" dirty="0">
                <a:latin typeface="华文行楷" panose="02010800040101010101" charset="-122"/>
                <a:ea typeface="华文行楷" panose="02010800040101010101" charset="-122"/>
                <a:cs typeface="Segoe UI Light" panose="020B0502040204020203" pitchFamily="34" charset="0"/>
              </a:rPr>
              <a:t>祝大家取得满意的成绩！</a:t>
            </a:r>
            <a:endParaRPr lang="zh-CN" altLang="en-US" sz="4400" dirty="0">
              <a:latin typeface="华文行楷" panose="02010800040101010101" charset="-122"/>
              <a:ea typeface="华文行楷" panose="02010800040101010101" charset="-122"/>
              <a:cs typeface="Segoe UI Light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2468880" y="2304415"/>
            <a:ext cx="7270750" cy="266192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r>
              <a:rPr lang="zh-CN" altLang="en-US" sz="13800">
                <a:solidFill>
                  <a:srgbClr val="00B0F0"/>
                </a:solidFill>
                <a:latin typeface="庞门正道粗书体" panose="02010600030101010101" charset="-122"/>
                <a:ea typeface="庞门正道粗书体" panose="02010600030101010101" charset="-122"/>
              </a:rPr>
              <a:t>电路理论</a:t>
            </a:r>
            <a:endParaRPr lang="zh-CN" altLang="en-US" sz="13800" b="1">
              <a:solidFill>
                <a:srgbClr val="00B0F0"/>
              </a:solidFill>
              <a:latin typeface="庞门正道粗书体" panose="02010600030101010101" charset="-122"/>
              <a:ea typeface="庞门正道粗书体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77135" y="5105400"/>
            <a:ext cx="7254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主讲人：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>
              <a:buClrTx/>
              <a:buSzTx/>
              <a:buNone/>
            </a:pP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郭嘉桐（光博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2101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班）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高锦翔（集卓2101班）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    QQ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：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1141550026   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</a:t>
            </a:r>
            <a:r>
              <a:rPr lang="en-US" altLang="zh-CN"/>
              <a:t>           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解答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207" y="1584394"/>
            <a:ext cx="3189556" cy="46297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922" y="621803"/>
            <a:ext cx="3113245" cy="56143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26" y="1198433"/>
            <a:ext cx="3238524" cy="4905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CH03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电路分析方程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网孔电流法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独立支路含电流源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——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不用列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公共支路含电流源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包起来列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501" y="2574797"/>
            <a:ext cx="4632997" cy="34547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85" y="2574797"/>
            <a:ext cx="4066101" cy="34547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505" y="3497580"/>
            <a:ext cx="2498090" cy="2531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CH03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电路分析方程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9170" y="1725295"/>
            <a:ext cx="6652895" cy="4905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61493" t="16159"/>
          <a:stretch>
            <a:fillRect/>
          </a:stretch>
        </p:blipFill>
        <p:spPr>
          <a:xfrm>
            <a:off x="615950" y="1725295"/>
            <a:ext cx="4173220" cy="2772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5950" y="1356995"/>
            <a:ext cx="7573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1．（10 分）电路如图所示，计算 4A 电流源和 4V 电压源提供的功率。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CH03 </a:t>
            </a:r>
            <a:r>
              <a:rPr lang="zh-CN" altLang="en-US" dirty="0">
                <a:cs typeface="Segoe UI Light" panose="020B0502040204020203" pitchFamily="34" charset="0"/>
                <a:sym typeface="+mn-ea"/>
              </a:rPr>
              <a:t>电路分析方程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32980" b="81791"/>
          <a:stretch>
            <a:fillRect/>
          </a:stretch>
        </p:blipFill>
        <p:spPr>
          <a:xfrm>
            <a:off x="615950" y="1233170"/>
            <a:ext cx="6041390" cy="492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61493" t="16159"/>
          <a:stretch>
            <a:fillRect/>
          </a:stretch>
        </p:blipFill>
        <p:spPr>
          <a:xfrm>
            <a:off x="615950" y="1725295"/>
            <a:ext cx="4173220" cy="2772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1566"/>
          <a:stretch>
            <a:fillRect/>
          </a:stretch>
        </p:blipFill>
        <p:spPr>
          <a:xfrm>
            <a:off x="4789170" y="1725295"/>
            <a:ext cx="7129780" cy="412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CH04 </a:t>
            </a:r>
            <a:r>
              <a:rPr lang="zh-CN" altLang="en-US" dirty="0">
                <a:cs typeface="Segoe UI Light" panose="020B0502040204020203" pitchFamily="34" charset="0"/>
              </a:rPr>
              <a:t>电路定理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586" y="1562986"/>
            <a:ext cx="48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叠加定理（不能用于求功率）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两个线性关系式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3" y="2209317"/>
            <a:ext cx="5198726" cy="5641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354" r="-354" b="26854"/>
          <a:stretch>
            <a:fillRect/>
          </a:stretch>
        </p:blipFill>
        <p:spPr>
          <a:xfrm>
            <a:off x="6441248" y="2209218"/>
            <a:ext cx="2232092" cy="5641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810" y="2960370"/>
            <a:ext cx="6668770" cy="2701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" y="2960370"/>
            <a:ext cx="4899025" cy="3565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{C845C827-FAC8-4CA3-96C1-F9C899D642E8}tf10001108_win32</Template>
  <TotalTime>0</TotalTime>
  <Words>2190</Words>
  <Application>WPS 演示</Application>
  <PresentationFormat>宽屏</PresentationFormat>
  <Paragraphs>303</Paragraphs>
  <Slides>54</Slides>
  <Notes>38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8" baseType="lpstr">
      <vt:lpstr>Arial</vt:lpstr>
      <vt:lpstr>宋体</vt:lpstr>
      <vt:lpstr>Wingdings</vt:lpstr>
      <vt:lpstr>Microsoft YaHei UI</vt:lpstr>
      <vt:lpstr>Microsoft YaHei UI Light</vt:lpstr>
      <vt:lpstr>庞门正道粗书体</vt:lpstr>
      <vt:lpstr>华文新魏</vt:lpstr>
      <vt:lpstr>Adobe 黑体 Std R</vt:lpstr>
      <vt:lpstr>Segoe UI Light</vt:lpstr>
      <vt:lpstr>Segoe UI</vt:lpstr>
      <vt:lpstr>微软雅黑</vt:lpstr>
      <vt:lpstr>Arial Unicode MS</vt:lpstr>
      <vt:lpstr>华文行楷</vt:lpstr>
      <vt:lpstr>欢迎文档</vt:lpstr>
      <vt:lpstr>电路理论</vt:lpstr>
      <vt:lpstr>期末考题分布</vt:lpstr>
      <vt:lpstr>CH01-CH02 基本定律、电阻电路等效变换</vt:lpstr>
      <vt:lpstr>CH03 电路分析方程</vt:lpstr>
      <vt:lpstr>CH03 电路分析方程</vt:lpstr>
      <vt:lpstr>CH03 电路分析方程</vt:lpstr>
      <vt:lpstr>CH03 电路分析方程</vt:lpstr>
      <vt:lpstr>CH03 电路分析方程</vt:lpstr>
      <vt:lpstr>CH04 电路定理</vt:lpstr>
      <vt:lpstr>CH04 电路定理</vt:lpstr>
      <vt:lpstr>CH04 电路定理</vt:lpstr>
      <vt:lpstr>CH04 电路定理</vt:lpstr>
      <vt:lpstr>CH04 电路定理</vt:lpstr>
      <vt:lpstr>CH04 电路定理</vt:lpstr>
      <vt:lpstr>CH05 含运算放大器的电路</vt:lpstr>
      <vt:lpstr>CH05 含运算放大器的电路</vt:lpstr>
      <vt:lpstr>CH05 含运算放大器的电路</vt:lpstr>
      <vt:lpstr>CH07 电容、电感及动态电路</vt:lpstr>
      <vt:lpstr>CH07 电容、电感及动态电路</vt:lpstr>
      <vt:lpstr>CH08 一阶电路的暂态分析</vt:lpstr>
      <vt:lpstr>CH08 一阶电路的暂态分析</vt:lpstr>
      <vt:lpstr>CH08 一阶电路的暂态分析</vt:lpstr>
      <vt:lpstr>CH10 正弦稳态分析</vt:lpstr>
      <vt:lpstr>CH10 正弦稳态分析</vt:lpstr>
      <vt:lpstr>CH10 正弦稳态分析</vt:lpstr>
      <vt:lpstr>CH10 正弦稳态分析</vt:lpstr>
      <vt:lpstr>CH11 正弦稳态电路的功率</vt:lpstr>
      <vt:lpstr>CH11 正弦稳态电路的功率</vt:lpstr>
      <vt:lpstr>CH11 正弦稳态电路的功率</vt:lpstr>
      <vt:lpstr>CH11 正弦稳态电路的功率</vt:lpstr>
      <vt:lpstr>CH12 三相正弦稳态电路</vt:lpstr>
      <vt:lpstr>CH12 三相正弦稳态电路</vt:lpstr>
      <vt:lpstr>CH12 三相正弦稳态电路</vt:lpstr>
      <vt:lpstr>CH12 三相正弦稳态电路</vt:lpstr>
      <vt:lpstr>CH12 三相正弦稳态电路</vt:lpstr>
      <vt:lpstr>CH12 三相正弦稳态电路</vt:lpstr>
      <vt:lpstr>CH13 含磁耦合的电路</vt:lpstr>
      <vt:lpstr>CH13 含磁耦合的电路</vt:lpstr>
      <vt:lpstr>CH13 含磁耦合的电路</vt:lpstr>
      <vt:lpstr>CH13 含磁耦合的电路</vt:lpstr>
      <vt:lpstr>CH14 正弦稳态电路的频率响应</vt:lpstr>
      <vt:lpstr>CH14 正弦稳态电路的频率响应</vt:lpstr>
      <vt:lpstr>CH15 周期性非正弦稳态电路</vt:lpstr>
      <vt:lpstr>CH15 周期性非正弦稳态电路</vt:lpstr>
      <vt:lpstr>CH15 周期性非正弦稳态电路</vt:lpstr>
      <vt:lpstr>CH15 周期性非正弦稳态电路</vt:lpstr>
      <vt:lpstr>CH15 周期性非正弦稳态电路</vt:lpstr>
      <vt:lpstr>CH16 双口网络</vt:lpstr>
      <vt:lpstr>CH16 双口网络</vt:lpstr>
      <vt:lpstr>CH16 双口网络</vt:lpstr>
      <vt:lpstr>CH16 双口网络</vt:lpstr>
      <vt:lpstr>CH16 双口网络</vt:lpstr>
      <vt:lpstr>祝大家取得满意的成绩！</vt:lpstr>
      <vt:lpstr>解答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电路理论-点睛课堂</dc:title>
  <dc:creator>郭嘉桐 高锦翔</dc:creator>
  <cp:lastModifiedBy>郭一</cp:lastModifiedBy>
  <cp:revision>11</cp:revision>
  <dcterms:created xsi:type="dcterms:W3CDTF">2023-06-15T01:52:00Z</dcterms:created>
  <dcterms:modified xsi:type="dcterms:W3CDTF">2023-06-21T08:02:12Z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DB95EABC97FA470580B96314E356EA7F</vt:lpwstr>
  </property>
  <property fmtid="{D5CDD505-2E9C-101B-9397-08002B2CF9AE}" pid="3" name="KSOProductBuildVer">
    <vt:lpwstr>2052-11.8.2.11734</vt:lpwstr>
  </property>
</Properties>
</file>